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6858000" cy="10287000" type="35mm"/>
  <p:notesSz cx="6735763" cy="986631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xmlns="">
        <p15:guide id="1" orient="horz" pos="324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009644"/>
    <a:srgbClr val="00AC4E"/>
    <a:srgbClr val="FF3399"/>
    <a:srgbClr val="0099FF"/>
    <a:srgbClr val="FFCCFF"/>
    <a:srgbClr val="CCFFCC"/>
    <a:srgbClr val="FFE7FF"/>
    <a:srgbClr val="FF8BB2"/>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856" autoAdjust="0"/>
    <p:restoredTop sz="99118" autoAdjust="0"/>
  </p:normalViewPr>
  <p:slideViewPr>
    <p:cSldViewPr>
      <p:cViewPr>
        <p:scale>
          <a:sx n="90" d="100"/>
          <a:sy n="90" d="100"/>
        </p:scale>
        <p:origin x="-1842" y="936"/>
      </p:cViewPr>
      <p:guideLst>
        <p:guide orient="horz" pos="324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960"/>
          </a:xfrm>
          <a:prstGeom prst="rect">
            <a:avLst/>
          </a:prstGeom>
        </p:spPr>
        <p:txBody>
          <a:bodyPr vert="horz" lIns="90650" tIns="45325" rIns="90650" bIns="45325"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15374" y="0"/>
            <a:ext cx="2918831" cy="493960"/>
          </a:xfrm>
          <a:prstGeom prst="rect">
            <a:avLst/>
          </a:prstGeom>
        </p:spPr>
        <p:txBody>
          <a:bodyPr vert="horz" lIns="90650" tIns="45325" rIns="90650" bIns="45325" rtlCol="0"/>
          <a:lstStyle>
            <a:lvl1pPr algn="r">
              <a:defRPr sz="1200"/>
            </a:lvl1pPr>
          </a:lstStyle>
          <a:p>
            <a:pPr>
              <a:defRPr/>
            </a:pPr>
            <a:fld id="{357D33DB-1347-4850-BCDD-C1F6B082A87A}" type="datetimeFigureOut">
              <a:rPr lang="ja-JP" altLang="en-US"/>
              <a:pPr>
                <a:defRPr/>
              </a:pPr>
              <a:t>2022/5/10</a:t>
            </a:fld>
            <a:endParaRPr lang="ja-JP" altLang="en-US"/>
          </a:p>
        </p:txBody>
      </p:sp>
      <p:sp>
        <p:nvSpPr>
          <p:cNvPr id="4" name="スライド イメージ プレースホルダー 3"/>
          <p:cNvSpPr>
            <a:spLocks noGrp="1" noRot="1" noChangeAspect="1"/>
          </p:cNvSpPr>
          <p:nvPr>
            <p:ph type="sldImg" idx="2"/>
          </p:nvPr>
        </p:nvSpPr>
        <p:spPr>
          <a:xfrm>
            <a:off x="2135188" y="739775"/>
            <a:ext cx="2465387" cy="3700463"/>
          </a:xfrm>
          <a:prstGeom prst="rect">
            <a:avLst/>
          </a:prstGeom>
          <a:noFill/>
          <a:ln w="12700">
            <a:solidFill>
              <a:prstClr val="black"/>
            </a:solidFill>
          </a:ln>
        </p:spPr>
        <p:txBody>
          <a:bodyPr vert="horz" lIns="90650" tIns="45325" rIns="90650" bIns="45325" rtlCol="0" anchor="ctr"/>
          <a:lstStyle/>
          <a:p>
            <a:pPr lvl="0"/>
            <a:endParaRPr lang="ja-JP" altLang="en-US" noProof="0"/>
          </a:p>
        </p:txBody>
      </p:sp>
      <p:sp>
        <p:nvSpPr>
          <p:cNvPr id="5" name="ノート プレースホルダー 4"/>
          <p:cNvSpPr>
            <a:spLocks noGrp="1"/>
          </p:cNvSpPr>
          <p:nvPr>
            <p:ph type="body" sz="quarter" idx="3"/>
          </p:nvPr>
        </p:nvSpPr>
        <p:spPr>
          <a:xfrm>
            <a:off x="673577" y="4686982"/>
            <a:ext cx="5388610" cy="4439196"/>
          </a:xfrm>
          <a:prstGeom prst="rect">
            <a:avLst/>
          </a:prstGeom>
        </p:spPr>
        <p:txBody>
          <a:bodyPr vert="horz" lIns="90650" tIns="45325" rIns="90650" bIns="4532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 y="9370745"/>
            <a:ext cx="2918831" cy="493960"/>
          </a:xfrm>
          <a:prstGeom prst="rect">
            <a:avLst/>
          </a:prstGeom>
        </p:spPr>
        <p:txBody>
          <a:bodyPr vert="horz" lIns="90650" tIns="45325" rIns="90650" bIns="45325"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15374" y="9370745"/>
            <a:ext cx="2918831" cy="493960"/>
          </a:xfrm>
          <a:prstGeom prst="rect">
            <a:avLst/>
          </a:prstGeom>
        </p:spPr>
        <p:txBody>
          <a:bodyPr vert="horz" lIns="90650" tIns="45325" rIns="90650" bIns="45325" rtlCol="0" anchor="b"/>
          <a:lstStyle>
            <a:lvl1pPr algn="r">
              <a:defRPr sz="1200"/>
            </a:lvl1pPr>
          </a:lstStyle>
          <a:p>
            <a:pPr>
              <a:defRPr/>
            </a:pPr>
            <a:fld id="{1C9D1ADC-1E3B-4017-94A4-76984E9AD2C1}" type="slidenum">
              <a:rPr lang="ja-JP" altLang="en-US"/>
              <a:pPr>
                <a:defRPr/>
              </a:pPr>
              <a:t>‹#›</a:t>
            </a:fld>
            <a:endParaRPr lang="ja-JP" altLang="en-US"/>
          </a:p>
        </p:txBody>
      </p:sp>
    </p:spTree>
    <p:extLst>
      <p:ext uri="{BB962C8B-B14F-4D97-AF65-F5344CB8AC3E}">
        <p14:creationId xmlns:p14="http://schemas.microsoft.com/office/powerpoint/2010/main" val="718052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100" name="スライド番号プレースホルダー 3"/>
          <p:cNvSpPr txBox="1">
            <a:spLocks noGrp="1"/>
          </p:cNvSpPr>
          <p:nvPr/>
        </p:nvSpPr>
        <p:spPr bwMode="auto">
          <a:xfrm>
            <a:off x="3815374" y="9370745"/>
            <a:ext cx="2918831" cy="493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50" tIns="45325" rIns="90650" bIns="45325" anchor="b"/>
          <a:lstStyle>
            <a:lvl1pPr eaLnBrk="0" hangingPunct="0">
              <a:spcBef>
                <a:spcPct val="30000"/>
              </a:spcBef>
              <a:defRPr kumimoji="1" sz="1200">
                <a:solidFill>
                  <a:schemeClr val="tx1"/>
                </a:solidFill>
                <a:latin typeface="Calibri" pitchFamily="34" charset="0"/>
                <a:ea typeface="ＭＳ Ｐゴシック" pitchFamily="50" charset="-128"/>
              </a:defRPr>
            </a:lvl1pPr>
            <a:lvl2pPr marL="742950" indent="-285750" eaLnBrk="0" hangingPunct="0">
              <a:spcBef>
                <a:spcPct val="30000"/>
              </a:spcBef>
              <a:defRPr kumimoji="1" sz="1200">
                <a:solidFill>
                  <a:schemeClr val="tx1"/>
                </a:solidFill>
                <a:latin typeface="Calibri" pitchFamily="34" charset="0"/>
                <a:ea typeface="ＭＳ Ｐゴシック" pitchFamily="50" charset="-128"/>
              </a:defRPr>
            </a:lvl2pPr>
            <a:lvl3pPr marL="1143000" indent="-228600" eaLnBrk="0" hangingPunct="0">
              <a:spcBef>
                <a:spcPct val="30000"/>
              </a:spcBef>
              <a:defRPr kumimoji="1" sz="1200">
                <a:solidFill>
                  <a:schemeClr val="tx1"/>
                </a:solidFill>
                <a:latin typeface="Calibri" pitchFamily="34" charset="0"/>
                <a:ea typeface="ＭＳ Ｐゴシック" pitchFamily="50" charset="-128"/>
              </a:defRPr>
            </a:lvl3pPr>
            <a:lvl4pPr marL="1600200" indent="-228600" eaLnBrk="0" hangingPunct="0">
              <a:spcBef>
                <a:spcPct val="30000"/>
              </a:spcBef>
              <a:defRPr kumimoji="1" sz="1200">
                <a:solidFill>
                  <a:schemeClr val="tx1"/>
                </a:solidFill>
                <a:latin typeface="Calibri" pitchFamily="34" charset="0"/>
                <a:ea typeface="ＭＳ Ｐゴシック" pitchFamily="50" charset="-128"/>
              </a:defRPr>
            </a:lvl4pPr>
            <a:lvl5pPr marL="2057400" indent="-228600" eaLnBrk="0" hangingPunct="0">
              <a:spcBef>
                <a:spcPct val="30000"/>
              </a:spcBef>
              <a:defRPr kumimoji="1" sz="1200">
                <a:solidFill>
                  <a:schemeClr val="tx1"/>
                </a:solidFill>
                <a:latin typeface="Calibri" pitchFamily="34" charset="0"/>
                <a:ea typeface="ＭＳ Ｐゴシック" pitchFamily="50"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algn="r" eaLnBrk="1" hangingPunct="1">
              <a:spcBef>
                <a:spcPct val="0"/>
              </a:spcBef>
            </a:pPr>
            <a:fld id="{14E94142-03A5-4468-AC02-F83487B7B337}" type="slidenum">
              <a:rPr lang="ja-JP" altLang="en-US"/>
              <a:pPr algn="r" eaLnBrk="1" hangingPunct="1">
                <a:spcBef>
                  <a:spcPct val="0"/>
                </a:spcBef>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95641"/>
            <a:ext cx="5829300" cy="2205037"/>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829300"/>
            <a:ext cx="4800600" cy="26289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803228E2-564A-44E4-ABB6-8D8653173319}" type="datetimeFigureOut">
              <a:rPr lang="ja-JP" altLang="en-US"/>
              <a:pPr>
                <a:defRPr/>
              </a:pPr>
              <a:t>2022/5/10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9267C6F-848A-4022-A4CD-10695B5094C2}" type="slidenum">
              <a:rPr lang="ja-JP" altLang="en-US"/>
              <a:pPr>
                <a:defRPr/>
              </a:pPr>
              <a:t>‹#›</a:t>
            </a:fld>
            <a:endParaRPr lang="ja-JP" altLang="en-US"/>
          </a:p>
        </p:txBody>
      </p:sp>
    </p:spTree>
    <p:extLst>
      <p:ext uri="{BB962C8B-B14F-4D97-AF65-F5344CB8AC3E}">
        <p14:creationId xmlns:p14="http://schemas.microsoft.com/office/powerpoint/2010/main" val="1619543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61C7A61-5F2D-42E7-A740-698BC4F7C21B}" type="datetimeFigureOut">
              <a:rPr lang="ja-JP" altLang="en-US"/>
              <a:pPr>
                <a:defRPr/>
              </a:pPr>
              <a:t>2022/5/10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E76D83C-10C6-474F-9598-FE38EABF74BF}" type="slidenum">
              <a:rPr lang="ja-JP" altLang="en-US"/>
              <a:pPr>
                <a:defRPr/>
              </a:pPr>
              <a:t>‹#›</a:t>
            </a:fld>
            <a:endParaRPr lang="ja-JP" altLang="en-US"/>
          </a:p>
        </p:txBody>
      </p:sp>
    </p:spTree>
    <p:extLst>
      <p:ext uri="{BB962C8B-B14F-4D97-AF65-F5344CB8AC3E}">
        <p14:creationId xmlns:p14="http://schemas.microsoft.com/office/powerpoint/2010/main" val="2863169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50070"/>
            <a:ext cx="1157288" cy="1170146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6" y="550070"/>
            <a:ext cx="3357563" cy="117014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C023B0B-6620-40D8-9CBE-422267161DA8}" type="datetimeFigureOut">
              <a:rPr lang="ja-JP" altLang="en-US"/>
              <a:pPr>
                <a:defRPr/>
              </a:pPr>
              <a:t>2022/5/10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28BF801-1F0F-4ED9-B97C-684015361743}" type="slidenum">
              <a:rPr lang="ja-JP" altLang="en-US"/>
              <a:pPr>
                <a:defRPr/>
              </a:pPr>
              <a:t>‹#›</a:t>
            </a:fld>
            <a:endParaRPr lang="ja-JP" altLang="en-US"/>
          </a:p>
        </p:txBody>
      </p:sp>
    </p:spTree>
    <p:extLst>
      <p:ext uri="{BB962C8B-B14F-4D97-AF65-F5344CB8AC3E}">
        <p14:creationId xmlns:p14="http://schemas.microsoft.com/office/powerpoint/2010/main" val="196625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1FAF7A3-310D-44DD-B41B-9B881BBCAD64}" type="datetimeFigureOut">
              <a:rPr lang="ja-JP" altLang="en-US"/>
              <a:pPr>
                <a:defRPr/>
              </a:pPr>
              <a:t>2022/5/10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DFE4AD6-0AAA-4C21-8354-DABA45ED0073}" type="slidenum">
              <a:rPr lang="ja-JP" altLang="en-US"/>
              <a:pPr>
                <a:defRPr/>
              </a:pPr>
              <a:t>‹#›</a:t>
            </a:fld>
            <a:endParaRPr lang="ja-JP" altLang="en-US"/>
          </a:p>
        </p:txBody>
      </p:sp>
    </p:spTree>
    <p:extLst>
      <p:ext uri="{BB962C8B-B14F-4D97-AF65-F5344CB8AC3E}">
        <p14:creationId xmlns:p14="http://schemas.microsoft.com/office/powerpoint/2010/main" val="1084735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610350"/>
            <a:ext cx="5829300" cy="20431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360071"/>
            <a:ext cx="5829300" cy="22502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7815B849-FB4F-490A-AB25-08B6267DF3AF}" type="datetimeFigureOut">
              <a:rPr lang="ja-JP" altLang="en-US"/>
              <a:pPr>
                <a:defRPr/>
              </a:pPr>
              <a:t>2022/5/10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36FB895-040D-4E3E-8381-32BCC3E04314}" type="slidenum">
              <a:rPr lang="ja-JP" altLang="en-US"/>
              <a:pPr>
                <a:defRPr/>
              </a:pPr>
              <a:t>‹#›</a:t>
            </a:fld>
            <a:endParaRPr lang="ja-JP" altLang="en-US"/>
          </a:p>
        </p:txBody>
      </p:sp>
    </p:spTree>
    <p:extLst>
      <p:ext uri="{BB962C8B-B14F-4D97-AF65-F5344CB8AC3E}">
        <p14:creationId xmlns:p14="http://schemas.microsoft.com/office/powerpoint/2010/main" val="343536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7" y="3200401"/>
            <a:ext cx="2257425" cy="90511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2" y="3200401"/>
            <a:ext cx="2257425" cy="90511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3FF0A47-7478-474E-BC34-5D19DEF32577}" type="datetimeFigureOut">
              <a:rPr lang="ja-JP" altLang="en-US"/>
              <a:pPr>
                <a:defRPr/>
              </a:pPr>
              <a:t>2022/5/10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D49DDA8-7021-4462-95BD-92BEA9433B59}" type="slidenum">
              <a:rPr lang="ja-JP" altLang="en-US"/>
              <a:pPr>
                <a:defRPr/>
              </a:pPr>
              <a:t>‹#›</a:t>
            </a:fld>
            <a:endParaRPr lang="ja-JP" altLang="en-US"/>
          </a:p>
        </p:txBody>
      </p:sp>
    </p:spTree>
    <p:extLst>
      <p:ext uri="{BB962C8B-B14F-4D97-AF65-F5344CB8AC3E}">
        <p14:creationId xmlns:p14="http://schemas.microsoft.com/office/powerpoint/2010/main" val="2298703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11957"/>
            <a:ext cx="6172200" cy="17145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302670"/>
            <a:ext cx="3030141" cy="95964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262312"/>
            <a:ext cx="3030141" cy="5926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1" y="2302670"/>
            <a:ext cx="3031331" cy="95964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1" y="3262312"/>
            <a:ext cx="3031331" cy="5926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78C89C5E-25B3-45DE-A458-63125B2CA03A}" type="datetimeFigureOut">
              <a:rPr lang="ja-JP" altLang="en-US"/>
              <a:pPr>
                <a:defRPr/>
              </a:pPr>
              <a:t>2022/5/10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4479CDC3-ADFD-4790-AE4E-BF34BC0DB6BF}" type="slidenum">
              <a:rPr lang="ja-JP" altLang="en-US"/>
              <a:pPr>
                <a:defRPr/>
              </a:pPr>
              <a:t>‹#›</a:t>
            </a:fld>
            <a:endParaRPr lang="ja-JP" altLang="en-US"/>
          </a:p>
        </p:txBody>
      </p:sp>
    </p:spTree>
    <p:extLst>
      <p:ext uri="{BB962C8B-B14F-4D97-AF65-F5344CB8AC3E}">
        <p14:creationId xmlns:p14="http://schemas.microsoft.com/office/powerpoint/2010/main" val="334615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DFEB54CE-0D10-45CB-8353-171E540D133C}" type="datetimeFigureOut">
              <a:rPr lang="ja-JP" altLang="en-US"/>
              <a:pPr>
                <a:defRPr/>
              </a:pPr>
              <a:t>2022/5/10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4D5AF0A-455C-4E71-B13C-221D74DD8B10}" type="slidenum">
              <a:rPr lang="ja-JP" altLang="en-US"/>
              <a:pPr>
                <a:defRPr/>
              </a:pPr>
              <a:t>‹#›</a:t>
            </a:fld>
            <a:endParaRPr lang="ja-JP" altLang="en-US"/>
          </a:p>
        </p:txBody>
      </p:sp>
    </p:spTree>
    <p:extLst>
      <p:ext uri="{BB962C8B-B14F-4D97-AF65-F5344CB8AC3E}">
        <p14:creationId xmlns:p14="http://schemas.microsoft.com/office/powerpoint/2010/main" val="144326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C9DB8A43-7E46-4A0D-AAAC-C55E0152AFE0}" type="datetimeFigureOut">
              <a:rPr lang="ja-JP" altLang="en-US"/>
              <a:pPr>
                <a:defRPr/>
              </a:pPr>
              <a:t>2022/5/10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DBD9BD65-1A62-46D9-B18B-E9B69DB7DCFB}" type="slidenum">
              <a:rPr lang="ja-JP" altLang="en-US"/>
              <a:pPr>
                <a:defRPr/>
              </a:pPr>
              <a:t>‹#›</a:t>
            </a:fld>
            <a:endParaRPr lang="ja-JP" altLang="en-US"/>
          </a:p>
        </p:txBody>
      </p:sp>
    </p:spTree>
    <p:extLst>
      <p:ext uri="{BB962C8B-B14F-4D97-AF65-F5344CB8AC3E}">
        <p14:creationId xmlns:p14="http://schemas.microsoft.com/office/powerpoint/2010/main" val="1284234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409576"/>
            <a:ext cx="2256235" cy="17430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9" y="409576"/>
            <a:ext cx="3833813" cy="87796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2" y="2152651"/>
            <a:ext cx="2256235" cy="70365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56072DC0-9275-490C-86D0-96DE9DCA47D0}" type="datetimeFigureOut">
              <a:rPr lang="ja-JP" altLang="en-US"/>
              <a:pPr>
                <a:defRPr/>
              </a:pPr>
              <a:t>2022/5/10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9031171-C3D8-42BC-9CEC-4ABCBD9B0351}" type="slidenum">
              <a:rPr lang="ja-JP" altLang="en-US"/>
              <a:pPr>
                <a:defRPr/>
              </a:pPr>
              <a:t>‹#›</a:t>
            </a:fld>
            <a:endParaRPr lang="ja-JP" altLang="en-US"/>
          </a:p>
        </p:txBody>
      </p:sp>
    </p:spTree>
    <p:extLst>
      <p:ext uri="{BB962C8B-B14F-4D97-AF65-F5344CB8AC3E}">
        <p14:creationId xmlns:p14="http://schemas.microsoft.com/office/powerpoint/2010/main" val="103260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200901"/>
            <a:ext cx="4114800" cy="850107"/>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919162"/>
            <a:ext cx="4114800" cy="6172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8051008"/>
            <a:ext cx="4114800" cy="12072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176F025-EFEF-4E1B-8C4B-19CC5893118D}" type="datetimeFigureOut">
              <a:rPr lang="ja-JP" altLang="en-US"/>
              <a:pPr>
                <a:defRPr/>
              </a:pPr>
              <a:t>2022/5/10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960514-4BEA-48AB-A35D-195F0EBE7502}" type="slidenum">
              <a:rPr lang="ja-JP" altLang="en-US"/>
              <a:pPr>
                <a:defRPr/>
              </a:pPr>
              <a:t>‹#›</a:t>
            </a:fld>
            <a:endParaRPr lang="ja-JP" altLang="en-US"/>
          </a:p>
        </p:txBody>
      </p:sp>
    </p:spTree>
    <p:extLst>
      <p:ext uri="{BB962C8B-B14F-4D97-AF65-F5344CB8AC3E}">
        <p14:creationId xmlns:p14="http://schemas.microsoft.com/office/powerpoint/2010/main" val="26847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412750"/>
            <a:ext cx="6172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400300"/>
            <a:ext cx="6172200" cy="678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534525"/>
            <a:ext cx="1600200" cy="547688"/>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B0546A6-A60F-4932-BB88-7D37696900DE}" type="datetimeFigureOut">
              <a:rPr lang="ja-JP" altLang="en-US"/>
              <a:pPr>
                <a:defRPr/>
              </a:pPr>
              <a:t>2022/5/10</a:t>
            </a:fld>
            <a:endParaRPr lang="ja-JP" altLang="en-US"/>
          </a:p>
        </p:txBody>
      </p:sp>
      <p:sp>
        <p:nvSpPr>
          <p:cNvPr id="5" name="フッター プレースホルダー 4"/>
          <p:cNvSpPr>
            <a:spLocks noGrp="1"/>
          </p:cNvSpPr>
          <p:nvPr>
            <p:ph type="ftr" sz="quarter" idx="3"/>
          </p:nvPr>
        </p:nvSpPr>
        <p:spPr>
          <a:xfrm>
            <a:off x="2343150" y="9534525"/>
            <a:ext cx="2171700" cy="547688"/>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534525"/>
            <a:ext cx="1600200" cy="547688"/>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1B46C93-97CF-4BAE-8C38-F7002EC308C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正方形/長方形 1"/>
          <p:cNvSpPr>
            <a:spLocks noChangeArrowheads="1"/>
          </p:cNvSpPr>
          <p:nvPr/>
        </p:nvSpPr>
        <p:spPr bwMode="auto">
          <a:xfrm>
            <a:off x="7364" y="7248575"/>
            <a:ext cx="6831445" cy="3007494"/>
          </a:xfrm>
          <a:prstGeom prst="rect">
            <a:avLst/>
          </a:prstGeom>
          <a:noFill/>
          <a:ln w="38100" algn="ctr">
            <a:solidFill>
              <a:srgbClr val="0070C0"/>
            </a:solidFill>
            <a:miter lim="800000"/>
            <a:headEnd/>
            <a:tailEnd/>
          </a:ln>
        </p:spPr>
        <p:txBody>
          <a:bodyPr anchor="ctr"/>
          <a:lstStyle/>
          <a:p>
            <a:pPr algn="ctr">
              <a:defRPr/>
            </a:pPr>
            <a:endParaRPr lang="ja-JP" altLang="en-US">
              <a:solidFill>
                <a:schemeClr val="dk1"/>
              </a:solidFill>
              <a:latin typeface="+mn-lt"/>
              <a:ea typeface="+mn-ea"/>
            </a:endParaRPr>
          </a:p>
        </p:txBody>
      </p:sp>
      <p:sp>
        <p:nvSpPr>
          <p:cNvPr id="6" name="正方形/長方形 3"/>
          <p:cNvSpPr/>
          <p:nvPr/>
        </p:nvSpPr>
        <p:spPr bwMode="auto">
          <a:xfrm>
            <a:off x="7365" y="28574"/>
            <a:ext cx="5228210" cy="1214437"/>
          </a:xfrm>
          <a:prstGeom prst="rect">
            <a:avLst/>
          </a:prstGeom>
          <a:solidFill>
            <a:schemeClr val="bg1"/>
          </a:solidFill>
          <a:ln w="38100">
            <a:solidFill>
              <a:srgbClr val="0070C0"/>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fontAlgn="auto">
              <a:spcBef>
                <a:spcPts val="0"/>
              </a:spcBef>
              <a:spcAft>
                <a:spcPts val="0"/>
              </a:spcAft>
              <a:defRPr/>
            </a:pPr>
            <a:r>
              <a:rPr lang="en-US" altLang="ja-JP"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ICT</a:t>
            </a:r>
            <a:r>
              <a:rPr lang="ja-JP" alt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ニュース</a:t>
            </a:r>
            <a:endParaRPr lang="en-US" altLang="ja-JP"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fontAlgn="auto">
              <a:spcBef>
                <a:spcPts val="0"/>
              </a:spcBef>
              <a:spcAft>
                <a:spcPts val="0"/>
              </a:spcAft>
              <a:defRPr/>
            </a:pPr>
            <a:r>
              <a:rPr lang="ja-JP" altLang="en-US" sz="1600" dirty="0">
                <a:ln w="9525"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rPr>
              <a:t>大阪府済生会中津病院　感染対策チーム</a:t>
            </a:r>
          </a:p>
        </p:txBody>
      </p:sp>
      <p:sp>
        <p:nvSpPr>
          <p:cNvPr id="2054" name="Rectangle 41"/>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p>
        </p:txBody>
      </p:sp>
      <p:sp>
        <p:nvSpPr>
          <p:cNvPr id="3" name="Rectangle 2"/>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2053" name="Picture 2" descr="なでしこ.gif                                                   0002DA15Macintosh HD                   BEBB5D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050" y="247650"/>
            <a:ext cx="619125"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AutoShape 14" descr="http://3.bp.blogspot.com/-91sML7QHZuk/UZMs9602r3I/AAAAAAAASL0/DCZemXN8HYY/s800/gold_crown.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AutoShape 4" descr="クリックすると新しいウィンドウで開きます"/>
          <p:cNvSpPr>
            <a:spLocks noChangeAspect="1" noChangeArrowheads="1"/>
          </p:cNvSpPr>
          <p:nvPr/>
        </p:nvSpPr>
        <p:spPr bwMode="auto">
          <a:xfrm>
            <a:off x="261936"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AutoShape 6" descr="クリックすると新しいウィンドウで開きます"/>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AutoShape 8" descr="クリックすると新しいウィンドウで開きます"/>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AutoShape 10" descr="クリックすると新しいウィンドウで開きます"/>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AutoShape 12" descr="クリックすると新しいウィンドウで開きます"/>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 name="AutoShape 2" descr="「11月 イラスト」の画像検索結果"/>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Rectangle 2"/>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AutoShape 4" descr="「キノコ イラス...」の画像検索結果"/>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AutoShape 10" descr="「ノロウイルス ...」の画像検索結果"/>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AutoShape 2" descr="「クリスマスツリ...」の画像検索結果"/>
          <p:cNvSpPr>
            <a:spLocks noChangeAspect="1" noChangeArrowheads="1"/>
          </p:cNvSpPr>
          <p:nvPr/>
        </p:nvSpPr>
        <p:spPr bwMode="auto">
          <a:xfrm>
            <a:off x="1527175" y="122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AutoShape 6" descr="「インフルエンザ...」の画像検索結果"/>
          <p:cNvSpPr>
            <a:spLocks noChangeAspect="1" noChangeArrowheads="1"/>
          </p:cNvSpPr>
          <p:nvPr/>
        </p:nvSpPr>
        <p:spPr bwMode="auto">
          <a:xfrm>
            <a:off x="1679575" y="137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AutoShape 4" descr="「クリスマス イ...」の画像検索結果"/>
          <p:cNvSpPr>
            <a:spLocks noChangeAspect="1" noChangeArrowheads="1"/>
          </p:cNvSpPr>
          <p:nvPr/>
        </p:nvSpPr>
        <p:spPr bwMode="auto">
          <a:xfrm>
            <a:off x="1831975" y="153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AutoShape 9" descr="クリックすると新しいウィンドウで開きます"/>
          <p:cNvSpPr>
            <a:spLocks noChangeAspect="1" noChangeArrowheads="1"/>
          </p:cNvSpPr>
          <p:nvPr/>
        </p:nvSpPr>
        <p:spPr bwMode="auto">
          <a:xfrm>
            <a:off x="1984375" y="168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AutoShape 18" descr="「クリスマス ラ...」の画像検索結果"/>
          <p:cNvSpPr>
            <a:spLocks noChangeAspect="1" noChangeArrowheads="1"/>
          </p:cNvSpPr>
          <p:nvPr/>
        </p:nvSpPr>
        <p:spPr bwMode="auto">
          <a:xfrm>
            <a:off x="2593975" y="229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AutoShape 6" descr="クリックすると新しいウィンドウで開きます"/>
          <p:cNvSpPr>
            <a:spLocks noChangeAspect="1" noChangeArrowheads="1"/>
          </p:cNvSpPr>
          <p:nvPr/>
        </p:nvSpPr>
        <p:spPr bwMode="auto">
          <a:xfrm>
            <a:off x="2898775" y="259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AutoShape 10" descr="クリックすると新しいウィンドウで開きます"/>
          <p:cNvSpPr>
            <a:spLocks noChangeAspect="1" noChangeArrowheads="1"/>
          </p:cNvSpPr>
          <p:nvPr/>
        </p:nvSpPr>
        <p:spPr bwMode="auto">
          <a:xfrm>
            <a:off x="3203575" y="290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AutoShape 38" descr="長靴（クリスマス）のイラスト"/>
          <p:cNvSpPr>
            <a:spLocks noChangeAspect="1" noChangeArrowheads="1"/>
          </p:cNvSpPr>
          <p:nvPr/>
        </p:nvSpPr>
        <p:spPr bwMode="auto">
          <a:xfrm>
            <a:off x="4270375" y="397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0" name="AutoShape 47" descr="長靴（クリスマス）のイラスト"/>
          <p:cNvSpPr>
            <a:spLocks noChangeAspect="1" noChangeArrowheads="1"/>
          </p:cNvSpPr>
          <p:nvPr/>
        </p:nvSpPr>
        <p:spPr bwMode="auto">
          <a:xfrm>
            <a:off x="4879975" y="457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56" name="AutoShape 55" descr="長靴（クリスマス）のイラスト"/>
          <p:cNvSpPr>
            <a:spLocks noChangeAspect="1" noChangeArrowheads="1"/>
          </p:cNvSpPr>
          <p:nvPr/>
        </p:nvSpPr>
        <p:spPr bwMode="auto">
          <a:xfrm>
            <a:off x="5489575" y="518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0" name="AutoShape 63" descr="長靴（クリスマス）のイラスト"/>
          <p:cNvSpPr>
            <a:spLocks noChangeAspect="1" noChangeArrowheads="1"/>
          </p:cNvSpPr>
          <p:nvPr/>
        </p:nvSpPr>
        <p:spPr bwMode="auto">
          <a:xfrm>
            <a:off x="6099175" y="579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2" name="AutoShape 67" descr="ヒイラギ付きクリスマス靴下のイラスト【無料・フリー】"/>
          <p:cNvSpPr>
            <a:spLocks noChangeAspect="1" noChangeArrowheads="1"/>
          </p:cNvSpPr>
          <p:nvPr/>
        </p:nvSpPr>
        <p:spPr bwMode="auto">
          <a:xfrm>
            <a:off x="307975" y="-1219200"/>
            <a:ext cx="2857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6" name="AutoShape 77" descr="クリックすると新しいウィンドウで開きます"/>
          <p:cNvSpPr>
            <a:spLocks noChangeAspect="1" noChangeArrowheads="1"/>
          </p:cNvSpPr>
          <p:nvPr/>
        </p:nvSpPr>
        <p:spPr bwMode="auto">
          <a:xfrm>
            <a:off x="6708775" y="722232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 name="AutoShape 2" descr="「検査技師 イラ...」の画像検索結果"/>
          <p:cNvSpPr>
            <a:spLocks noChangeAspect="1" noChangeArrowheads="1"/>
          </p:cNvSpPr>
          <p:nvPr/>
        </p:nvSpPr>
        <p:spPr bwMode="auto">
          <a:xfrm>
            <a:off x="2136775" y="183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2" name="AutoShape 13" descr="https://frame-illust.com/fi/wp-content/uploads/2015/11/b95313a64ec2ec163086856cfb975787.png"/>
          <p:cNvSpPr>
            <a:spLocks noChangeAspect="1" noChangeArrowheads="1"/>
          </p:cNvSpPr>
          <p:nvPr/>
        </p:nvSpPr>
        <p:spPr bwMode="auto">
          <a:xfrm>
            <a:off x="2289175" y="198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3" name="AutoShape 16" descr="「正月 イラスト」の画像検索結果"/>
          <p:cNvSpPr>
            <a:spLocks noChangeAspect="1" noChangeArrowheads="1"/>
          </p:cNvSpPr>
          <p:nvPr/>
        </p:nvSpPr>
        <p:spPr bwMode="auto">
          <a:xfrm>
            <a:off x="2441575" y="214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6" name="AutoShape 19" descr="「正月 イラスト」の画像検索結果"/>
          <p:cNvSpPr>
            <a:spLocks noChangeAspect="1" noChangeArrowheads="1"/>
          </p:cNvSpPr>
          <p:nvPr/>
        </p:nvSpPr>
        <p:spPr bwMode="auto">
          <a:xfrm>
            <a:off x="2593975" y="229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1" name="AutoShape 28" descr="「正月 イラスト」の画像検索結果"/>
          <p:cNvSpPr>
            <a:spLocks noChangeAspect="1" noChangeArrowheads="1"/>
          </p:cNvSpPr>
          <p:nvPr/>
        </p:nvSpPr>
        <p:spPr bwMode="auto">
          <a:xfrm>
            <a:off x="2898775" y="259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2" name="AutoShape 7" descr="「鬼 節分イラス...」の画像検索結果"/>
          <p:cNvSpPr>
            <a:spLocks noChangeAspect="1" noChangeArrowheads="1"/>
          </p:cNvSpPr>
          <p:nvPr/>
        </p:nvSpPr>
        <p:spPr bwMode="auto">
          <a:xfrm>
            <a:off x="3203575" y="290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AutoShape 2" descr="クリックすると新しいウィンドウで開きます"/>
          <p:cNvSpPr>
            <a:spLocks noChangeAspect="1" noChangeArrowheads="1"/>
          </p:cNvSpPr>
          <p:nvPr/>
        </p:nvSpPr>
        <p:spPr bwMode="auto">
          <a:xfrm>
            <a:off x="2746375" y="244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8" name="AutoShape 5" descr="ウィルスのイラスト"/>
          <p:cNvSpPr>
            <a:spLocks noChangeAspect="1" noChangeArrowheads="1"/>
          </p:cNvSpPr>
          <p:nvPr/>
        </p:nvSpPr>
        <p:spPr bwMode="auto">
          <a:xfrm>
            <a:off x="2898775" y="259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6" name="AutoShape 9" descr="https://illustrain.com/img/work/2016/illustrain08-medical_08.png"/>
          <p:cNvSpPr>
            <a:spLocks noChangeAspect="1" noChangeArrowheads="1"/>
          </p:cNvSpPr>
          <p:nvPr/>
        </p:nvSpPr>
        <p:spPr bwMode="auto">
          <a:xfrm>
            <a:off x="3203575" y="290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0" name="AutoShape 26" descr="ひな祭りのライン飾り罫線イラスト＜雛人形・ぼんぼり・菱餅・桃の花＞（W770×H100px）"/>
          <p:cNvSpPr>
            <a:spLocks noChangeAspect="1" noChangeArrowheads="1"/>
          </p:cNvSpPr>
          <p:nvPr/>
        </p:nvSpPr>
        <p:spPr bwMode="auto">
          <a:xfrm>
            <a:off x="155575" y="-547688"/>
            <a:ext cx="7524750" cy="1143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AutoShape 4" descr="「梅毒 文字 イラ...」の画像検索結果"/>
          <p:cNvSpPr>
            <a:spLocks noChangeAspect="1" noChangeArrowheads="1"/>
          </p:cNvSpPr>
          <p:nvPr/>
        </p:nvSpPr>
        <p:spPr bwMode="auto">
          <a:xfrm>
            <a:off x="3660775" y="336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フローチャート: 処理 76"/>
          <p:cNvSpPr/>
          <p:nvPr/>
        </p:nvSpPr>
        <p:spPr>
          <a:xfrm>
            <a:off x="41229" y="1272531"/>
            <a:ext cx="6764459" cy="429269"/>
          </a:xfrm>
          <a:prstGeom prst="flowChartProcess">
            <a:avLst/>
          </a:prstGeom>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ja-JP" altLang="en-US" b="1" dirty="0" smtClean="0"/>
              <a:t>新型コロナウイルス、これからの流行について</a:t>
            </a:r>
            <a:endParaRPr lang="ja-JP" altLang="ja-JP" b="1" dirty="0"/>
          </a:p>
        </p:txBody>
      </p:sp>
      <p:sp>
        <p:nvSpPr>
          <p:cNvPr id="7" name="正方形/長方形 4"/>
          <p:cNvSpPr/>
          <p:nvPr/>
        </p:nvSpPr>
        <p:spPr bwMode="auto">
          <a:xfrm>
            <a:off x="5259382" y="28574"/>
            <a:ext cx="1579428" cy="1196182"/>
          </a:xfrm>
          <a:prstGeom prst="rect">
            <a:avLst/>
          </a:prstGeom>
          <a:ln w="38100">
            <a:solidFill>
              <a:srgbClr val="0070C0"/>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600" dirty="0" smtClean="0">
                <a:solidFill>
                  <a:srgbClr val="000000"/>
                </a:solidFill>
              </a:rPr>
              <a:t>2022</a:t>
            </a:r>
            <a:r>
              <a:rPr lang="ja-JP" altLang="en-US" sz="1600" dirty="0" smtClean="0">
                <a:solidFill>
                  <a:srgbClr val="000000"/>
                </a:solidFill>
              </a:rPr>
              <a:t>年</a:t>
            </a:r>
            <a:r>
              <a:rPr lang="en-US" altLang="ja-JP" sz="1600" dirty="0" smtClean="0">
                <a:solidFill>
                  <a:srgbClr val="000000"/>
                </a:solidFill>
              </a:rPr>
              <a:t>5</a:t>
            </a:r>
            <a:r>
              <a:rPr lang="ja-JP" altLang="en-US" sz="1600" dirty="0" smtClean="0">
                <a:solidFill>
                  <a:srgbClr val="000000"/>
                </a:solidFill>
              </a:rPr>
              <a:t>月号</a:t>
            </a:r>
            <a:endParaRPr lang="en-US" altLang="ja-JP" sz="1600" dirty="0">
              <a:solidFill>
                <a:srgbClr val="000000"/>
              </a:solidFill>
            </a:endParaRPr>
          </a:p>
          <a:p>
            <a:pPr algn="ctr">
              <a:defRPr/>
            </a:pPr>
            <a:r>
              <a:rPr lang="en-US" altLang="ja-JP" sz="2000" dirty="0" smtClean="0">
                <a:solidFill>
                  <a:srgbClr val="000000"/>
                </a:solidFill>
              </a:rPr>
              <a:t>Vol.90</a:t>
            </a:r>
            <a:endParaRPr lang="en-US" altLang="ja-JP" sz="2000" dirty="0">
              <a:solidFill>
                <a:srgbClr val="000000"/>
              </a:solidFill>
            </a:endParaRPr>
          </a:p>
          <a:p>
            <a:pPr algn="ctr">
              <a:defRPr/>
            </a:pPr>
            <a:r>
              <a:rPr lang="ja-JP" altLang="en-US" sz="1100" dirty="0">
                <a:solidFill>
                  <a:srgbClr val="000000"/>
                </a:solidFill>
              </a:rPr>
              <a:t>（</a:t>
            </a:r>
            <a:r>
              <a:rPr lang="en-US" altLang="ja-JP" sz="1100" dirty="0" smtClean="0">
                <a:solidFill>
                  <a:srgbClr val="000000"/>
                </a:solidFill>
              </a:rPr>
              <a:t>2022</a:t>
            </a:r>
            <a:r>
              <a:rPr lang="ja-JP" altLang="en-US" sz="1100" dirty="0" smtClean="0">
                <a:solidFill>
                  <a:srgbClr val="000000"/>
                </a:solidFill>
              </a:rPr>
              <a:t>年</a:t>
            </a:r>
            <a:r>
              <a:rPr lang="en-US" altLang="ja-JP" sz="1100" dirty="0">
                <a:solidFill>
                  <a:srgbClr val="000000"/>
                </a:solidFill>
              </a:rPr>
              <a:t>5</a:t>
            </a:r>
            <a:r>
              <a:rPr lang="ja-JP" altLang="en-US" sz="1100" dirty="0" smtClean="0">
                <a:solidFill>
                  <a:srgbClr val="000000"/>
                </a:solidFill>
              </a:rPr>
              <a:t>月</a:t>
            </a:r>
            <a:r>
              <a:rPr lang="en-US" altLang="ja-JP" sz="1100" dirty="0">
                <a:solidFill>
                  <a:srgbClr val="000000"/>
                </a:solidFill>
              </a:rPr>
              <a:t>5</a:t>
            </a:r>
            <a:r>
              <a:rPr lang="ja-JP" altLang="en-US" sz="1100" dirty="0">
                <a:solidFill>
                  <a:srgbClr val="000000"/>
                </a:solidFill>
              </a:rPr>
              <a:t>日発行）</a:t>
            </a:r>
          </a:p>
        </p:txBody>
      </p:sp>
      <p:sp>
        <p:nvSpPr>
          <p:cNvPr id="46" name="正方形/長方形 1"/>
          <p:cNvSpPr>
            <a:spLocks noChangeArrowheads="1"/>
          </p:cNvSpPr>
          <p:nvPr/>
        </p:nvSpPr>
        <p:spPr bwMode="auto">
          <a:xfrm>
            <a:off x="7364" y="1243010"/>
            <a:ext cx="6831445" cy="6005565"/>
          </a:xfrm>
          <a:prstGeom prst="rect">
            <a:avLst/>
          </a:prstGeom>
          <a:noFill/>
          <a:ln w="38100" algn="ctr">
            <a:solidFill>
              <a:srgbClr val="0070C0"/>
            </a:solidFill>
            <a:miter lim="800000"/>
            <a:headEnd/>
            <a:tailEnd/>
          </a:ln>
        </p:spPr>
        <p:txBody>
          <a:bodyPr anchor="ctr"/>
          <a:lstStyle/>
          <a:p>
            <a:pPr algn="ctr">
              <a:defRPr/>
            </a:pPr>
            <a:endParaRPr lang="ja-JP" altLang="en-US">
              <a:solidFill>
                <a:schemeClr val="dk1"/>
              </a:solidFill>
              <a:latin typeface="+mn-lt"/>
              <a:ea typeface="+mn-ea"/>
            </a:endParaRPr>
          </a:p>
        </p:txBody>
      </p:sp>
      <p:sp>
        <p:nvSpPr>
          <p:cNvPr id="1127" name="正方形/長方形 1126"/>
          <p:cNvSpPr/>
          <p:nvPr/>
        </p:nvSpPr>
        <p:spPr>
          <a:xfrm>
            <a:off x="2852935" y="1831132"/>
            <a:ext cx="3855839" cy="1708160"/>
          </a:xfrm>
          <a:prstGeom prst="rect">
            <a:avLst/>
          </a:prstGeom>
        </p:spPr>
        <p:txBody>
          <a:bodyPr wrap="square">
            <a:spAutoFit/>
          </a:bodyPr>
          <a:lstStyle/>
          <a:p>
            <a:pPr algn="just"/>
            <a:r>
              <a:rPr lang="ja-JP" altLang="en-US" sz="1000" dirty="0"/>
              <a:t>　</a:t>
            </a:r>
            <a:r>
              <a:rPr lang="en-US" altLang="ja-JP" sz="1050" dirty="0"/>
              <a:t>2020</a:t>
            </a:r>
            <a:r>
              <a:rPr lang="ja-JP" altLang="ja-JP" sz="1050" dirty="0"/>
              <a:t>年に新型コロナウイルス感染症の流行が始まって以来の約</a:t>
            </a:r>
            <a:r>
              <a:rPr lang="en-US" altLang="ja-JP" sz="1050" dirty="0"/>
              <a:t>2</a:t>
            </a:r>
            <a:r>
              <a:rPr lang="ja-JP" altLang="ja-JP" sz="1050" dirty="0"/>
              <a:t>年間で、全国の累積患者数は約</a:t>
            </a:r>
            <a:r>
              <a:rPr lang="en-US" altLang="ja-JP" sz="1050" dirty="0"/>
              <a:t>791</a:t>
            </a:r>
            <a:r>
              <a:rPr lang="ja-JP" altLang="ja-JP" sz="1050" dirty="0"/>
              <a:t>万人であり、大阪府の累積患者数は約</a:t>
            </a:r>
            <a:r>
              <a:rPr lang="en-US" altLang="ja-JP" sz="1050" dirty="0"/>
              <a:t>90</a:t>
            </a:r>
            <a:r>
              <a:rPr lang="ja-JP" altLang="ja-JP" sz="1050" dirty="0"/>
              <a:t>万人（</a:t>
            </a:r>
            <a:r>
              <a:rPr lang="en-US" altLang="ja-JP" sz="1050" dirty="0"/>
              <a:t>2022</a:t>
            </a:r>
            <a:r>
              <a:rPr lang="ja-JP" altLang="ja-JP" sz="1050" dirty="0"/>
              <a:t>年</a:t>
            </a:r>
            <a:r>
              <a:rPr lang="en-US" altLang="ja-JP" sz="1050" dirty="0"/>
              <a:t>5</a:t>
            </a:r>
            <a:r>
              <a:rPr lang="ja-JP" altLang="ja-JP" sz="1050" dirty="0"/>
              <a:t>月</a:t>
            </a:r>
            <a:r>
              <a:rPr lang="en-US" altLang="ja-JP" sz="1050" dirty="0"/>
              <a:t>1</a:t>
            </a:r>
            <a:r>
              <a:rPr lang="ja-JP" altLang="ja-JP" sz="1050" dirty="0"/>
              <a:t>日現在）となっています。第</a:t>
            </a:r>
            <a:r>
              <a:rPr lang="en-US" altLang="ja-JP" sz="1050" dirty="0"/>
              <a:t>6</a:t>
            </a:r>
            <a:r>
              <a:rPr lang="ja-JP" altLang="ja-JP" sz="1050" dirty="0"/>
              <a:t>波は</a:t>
            </a:r>
            <a:r>
              <a:rPr lang="en-US" altLang="ja-JP" sz="1050" dirty="0"/>
              <a:t>2022</a:t>
            </a:r>
            <a:r>
              <a:rPr lang="ja-JP" altLang="ja-JP" sz="1050" dirty="0"/>
              <a:t>年</a:t>
            </a:r>
            <a:r>
              <a:rPr lang="en-US" altLang="ja-JP" sz="1050" dirty="0"/>
              <a:t>1</a:t>
            </a:r>
            <a:r>
              <a:rPr lang="ja-JP" altLang="ja-JP" sz="1050" dirty="0"/>
              <a:t>月から始まり、これまでに国内の患者発生数は</a:t>
            </a:r>
            <a:r>
              <a:rPr lang="en-US" altLang="ja-JP" sz="1050" dirty="0"/>
              <a:t>600</a:t>
            </a:r>
            <a:r>
              <a:rPr lang="ja-JP" altLang="ja-JP" sz="1050" dirty="0"/>
              <a:t>万人を超え、大阪府の患者数も約</a:t>
            </a:r>
            <a:r>
              <a:rPr lang="en-US" altLang="ja-JP" sz="1050" dirty="0"/>
              <a:t>69</a:t>
            </a:r>
            <a:r>
              <a:rPr lang="ja-JP" altLang="ja-JP" sz="1050" dirty="0"/>
              <a:t>万人と、日本国内、大阪府内の流行としてかつてない規模の流行となりました（図</a:t>
            </a:r>
            <a:r>
              <a:rPr lang="en-US" altLang="ja-JP" sz="1050" dirty="0"/>
              <a:t>1</a:t>
            </a:r>
            <a:r>
              <a:rPr lang="ja-JP" altLang="ja-JP" sz="1050" dirty="0"/>
              <a:t>）。</a:t>
            </a:r>
            <a:r>
              <a:rPr lang="en-US" altLang="ja-JP" sz="1050" dirty="0"/>
              <a:t>2020</a:t>
            </a:r>
            <a:r>
              <a:rPr lang="ja-JP" altLang="ja-JP" sz="1050" dirty="0"/>
              <a:t>年以降の国内での累積罹患率は</a:t>
            </a:r>
            <a:r>
              <a:rPr lang="en-US" altLang="ja-JP" sz="1050" dirty="0"/>
              <a:t>6.3%</a:t>
            </a:r>
            <a:r>
              <a:rPr lang="ja-JP" altLang="ja-JP" sz="1050" dirty="0"/>
              <a:t>であり、都道府県別では沖縄県</a:t>
            </a:r>
            <a:r>
              <a:rPr lang="en-US" altLang="ja-JP" sz="1050" dirty="0"/>
              <a:t>10.8%</a:t>
            </a:r>
            <a:r>
              <a:rPr lang="ja-JP" altLang="ja-JP" sz="1050" dirty="0" err="1"/>
              <a:t>、</a:t>
            </a:r>
            <a:r>
              <a:rPr lang="ja-JP" altLang="ja-JP" sz="1050" dirty="0"/>
              <a:t>東京都</a:t>
            </a:r>
            <a:r>
              <a:rPr lang="en-US" altLang="ja-JP" sz="1050" dirty="0"/>
              <a:t>10.2%</a:t>
            </a:r>
            <a:r>
              <a:rPr lang="ja-JP" altLang="ja-JP" sz="1050" dirty="0" err="1"/>
              <a:t>、</a:t>
            </a:r>
            <a:r>
              <a:rPr lang="ja-JP" altLang="ja-JP" sz="1050" dirty="0"/>
              <a:t>大阪府</a:t>
            </a:r>
            <a:r>
              <a:rPr lang="en-US" altLang="ja-JP" sz="1050" dirty="0"/>
              <a:t>10.1%</a:t>
            </a:r>
            <a:r>
              <a:rPr lang="ja-JP" altLang="ja-JP" sz="1050" dirty="0" err="1"/>
              <a:t>、</a:t>
            </a:r>
            <a:r>
              <a:rPr lang="ja-JP" altLang="ja-JP" sz="1050" dirty="0"/>
              <a:t>神奈川県</a:t>
            </a:r>
            <a:r>
              <a:rPr lang="en-US" altLang="ja-JP" sz="1050" dirty="0"/>
              <a:t>7.6%</a:t>
            </a:r>
            <a:r>
              <a:rPr lang="ja-JP" altLang="ja-JP" sz="1050" dirty="0" err="1"/>
              <a:t>、</a:t>
            </a:r>
            <a:r>
              <a:rPr lang="ja-JP" altLang="ja-JP" sz="1050" dirty="0"/>
              <a:t>福岡県</a:t>
            </a:r>
            <a:r>
              <a:rPr lang="en-US" altLang="ja-JP" sz="1050" dirty="0"/>
              <a:t>7.1%</a:t>
            </a:r>
            <a:r>
              <a:rPr lang="ja-JP" altLang="ja-JP" sz="1050" dirty="0" err="1"/>
              <a:t>、</a:t>
            </a:r>
            <a:r>
              <a:rPr lang="ja-JP" altLang="ja-JP" sz="1050" dirty="0"/>
              <a:t>兵庫県、京都府共に</a:t>
            </a:r>
            <a:r>
              <a:rPr lang="en-US" altLang="ja-JP" sz="1050" dirty="0"/>
              <a:t>7.0%</a:t>
            </a:r>
            <a:r>
              <a:rPr lang="ja-JP" altLang="ja-JP" sz="1050" dirty="0"/>
              <a:t>の順であり（</a:t>
            </a:r>
            <a:r>
              <a:rPr lang="en-US" altLang="ja-JP" sz="1050" dirty="0"/>
              <a:t>2022</a:t>
            </a:r>
            <a:r>
              <a:rPr lang="ja-JP" altLang="ja-JP" sz="1050" dirty="0"/>
              <a:t>年</a:t>
            </a:r>
            <a:r>
              <a:rPr lang="en-US" altLang="ja-JP" sz="1050" dirty="0"/>
              <a:t>5</a:t>
            </a:r>
            <a:r>
              <a:rPr lang="ja-JP" altLang="ja-JP" sz="1050" dirty="0"/>
              <a:t>月</a:t>
            </a:r>
            <a:r>
              <a:rPr lang="en-US" altLang="ja-JP" sz="1050" dirty="0"/>
              <a:t>1</a:t>
            </a:r>
            <a:r>
              <a:rPr lang="ja-JP" altLang="ja-JP" sz="1050" dirty="0"/>
              <a:t>日現在）、沖縄県を除いては大都市圏で罹患率が高くなっています（図</a:t>
            </a:r>
            <a:r>
              <a:rPr lang="en-US" altLang="ja-JP" sz="1050" dirty="0"/>
              <a:t>2</a:t>
            </a:r>
            <a:r>
              <a:rPr lang="ja-JP" altLang="ja-JP" sz="1050" dirty="0"/>
              <a:t>）。</a:t>
            </a:r>
          </a:p>
        </p:txBody>
      </p:sp>
      <p:sp>
        <p:nvSpPr>
          <p:cNvPr id="1130" name="テキスト ボックス 1129"/>
          <p:cNvSpPr txBox="1"/>
          <p:nvPr/>
        </p:nvSpPr>
        <p:spPr>
          <a:xfrm>
            <a:off x="612775" y="4884738"/>
            <a:ext cx="184731" cy="369332"/>
          </a:xfrm>
          <a:prstGeom prst="rect">
            <a:avLst/>
          </a:prstGeom>
          <a:noFill/>
        </p:spPr>
        <p:txBody>
          <a:bodyPr wrap="none" rtlCol="0">
            <a:spAutoFit/>
          </a:bodyPr>
          <a:lstStyle/>
          <a:p>
            <a:endParaRPr kumimoji="1" lang="ja-JP" altLang="en-US" dirty="0"/>
          </a:p>
        </p:txBody>
      </p:sp>
      <p:sp>
        <p:nvSpPr>
          <p:cNvPr id="68" name="フローチャート: 処理 67"/>
          <p:cNvSpPr/>
          <p:nvPr/>
        </p:nvSpPr>
        <p:spPr>
          <a:xfrm>
            <a:off x="41230" y="7286441"/>
            <a:ext cx="6764460" cy="481361"/>
          </a:xfrm>
          <a:prstGeom prst="flowChartProcess">
            <a:avLst/>
          </a:prstGeom>
          <a:ln/>
        </p:spPr>
        <p:style>
          <a:lnRef idx="0">
            <a:schemeClr val="accent6"/>
          </a:lnRef>
          <a:fillRef idx="3">
            <a:schemeClr val="accent6"/>
          </a:fillRef>
          <a:effectRef idx="3">
            <a:schemeClr val="accent6"/>
          </a:effectRef>
          <a:fontRef idx="minor">
            <a:schemeClr val="lt1"/>
          </a:fontRef>
        </p:style>
        <p:txBody>
          <a:bodyPr anchor="ctr"/>
          <a:lstStyle/>
          <a:p>
            <a:pPr algn="ctr">
              <a:defRPr/>
            </a:pPr>
            <a:r>
              <a:rPr lang="ja-JP" altLang="en-US" b="1" dirty="0" smtClean="0">
                <a:latin typeface="+mn-ea"/>
              </a:rPr>
              <a:t>インスリン注射時のリキャップ禁止！</a:t>
            </a:r>
            <a:endParaRPr lang="en-US" altLang="ja-JP" b="1" dirty="0" smtClean="0">
              <a:latin typeface="+mn-ea"/>
            </a:endParaRPr>
          </a:p>
        </p:txBody>
      </p:sp>
      <p:sp>
        <p:nvSpPr>
          <p:cNvPr id="1120" name="テキスト ボックス 1119"/>
          <p:cNvSpPr txBox="1"/>
          <p:nvPr/>
        </p:nvSpPr>
        <p:spPr>
          <a:xfrm>
            <a:off x="3877726" y="5503540"/>
            <a:ext cx="2894354" cy="338554"/>
          </a:xfrm>
          <a:prstGeom prst="rect">
            <a:avLst/>
          </a:prstGeom>
          <a:noFill/>
        </p:spPr>
        <p:txBody>
          <a:bodyPr wrap="square" rtlCol="0">
            <a:spAutoFit/>
          </a:bodyPr>
          <a:lstStyle/>
          <a:p>
            <a:r>
              <a:rPr lang="ja-JP" altLang="en-US" sz="800" dirty="0"/>
              <a:t>図</a:t>
            </a:r>
            <a:r>
              <a:rPr lang="en-US" altLang="ja-JP" sz="800" dirty="0"/>
              <a:t>2</a:t>
            </a:r>
            <a:r>
              <a:rPr lang="ja-JP" altLang="en-US" sz="800" dirty="0" err="1"/>
              <a:t>．</a:t>
            </a:r>
            <a:r>
              <a:rPr lang="ja-JP" altLang="en-US" sz="800" dirty="0"/>
              <a:t>新型コロナウイルス感染症の都道府県別累積罹患率（</a:t>
            </a:r>
            <a:r>
              <a:rPr lang="en-US" altLang="ja-JP" sz="800" dirty="0"/>
              <a:t>2020</a:t>
            </a:r>
            <a:r>
              <a:rPr lang="ja-JP" altLang="en-US" sz="800" dirty="0"/>
              <a:t>年～</a:t>
            </a:r>
            <a:r>
              <a:rPr lang="en-US" altLang="ja-JP" sz="800" dirty="0"/>
              <a:t>2022</a:t>
            </a:r>
            <a:r>
              <a:rPr lang="ja-JP" altLang="en-US" sz="800" dirty="0"/>
              <a:t>年</a:t>
            </a:r>
            <a:r>
              <a:rPr lang="en-US" altLang="ja-JP" sz="800" dirty="0"/>
              <a:t>5</a:t>
            </a:r>
            <a:r>
              <a:rPr lang="ja-JP" altLang="en-US" sz="800" dirty="0"/>
              <a:t>月</a:t>
            </a:r>
            <a:r>
              <a:rPr lang="en-US" altLang="ja-JP" sz="800" dirty="0"/>
              <a:t>1</a:t>
            </a:r>
            <a:r>
              <a:rPr lang="ja-JP" altLang="en-US" sz="800" dirty="0"/>
              <a:t>日）</a:t>
            </a:r>
            <a:endParaRPr kumimoji="1" lang="ja-JP" altLang="en-US" sz="800" dirty="0"/>
          </a:p>
        </p:txBody>
      </p:sp>
      <p:sp>
        <p:nvSpPr>
          <p:cNvPr id="66" name="正方形/長方形 65"/>
          <p:cNvSpPr/>
          <p:nvPr/>
        </p:nvSpPr>
        <p:spPr>
          <a:xfrm>
            <a:off x="69846" y="3847356"/>
            <a:ext cx="3768551" cy="2031325"/>
          </a:xfrm>
          <a:prstGeom prst="rect">
            <a:avLst/>
          </a:prstGeom>
        </p:spPr>
        <p:txBody>
          <a:bodyPr wrap="square">
            <a:spAutoFit/>
          </a:bodyPr>
          <a:lstStyle/>
          <a:p>
            <a:pPr algn="just"/>
            <a:r>
              <a:rPr lang="ja-JP" altLang="en-US" sz="1000" dirty="0"/>
              <a:t>　</a:t>
            </a:r>
            <a:r>
              <a:rPr lang="ja-JP" altLang="ja-JP" sz="1050" dirty="0"/>
              <a:t>第</a:t>
            </a:r>
            <a:r>
              <a:rPr lang="en-US" altLang="ja-JP" sz="1050" dirty="0"/>
              <a:t>6</a:t>
            </a:r>
            <a:r>
              <a:rPr lang="ja-JP" altLang="ja-JP" sz="1050" dirty="0"/>
              <a:t>波はオミクロン株の</a:t>
            </a:r>
            <a:r>
              <a:rPr lang="en-US" altLang="ja-JP" sz="1050" dirty="0"/>
              <a:t>BA.1</a:t>
            </a:r>
            <a:r>
              <a:rPr lang="ja-JP" altLang="ja-JP" sz="1050" dirty="0"/>
              <a:t>の流行により発生しましたが、</a:t>
            </a:r>
            <a:r>
              <a:rPr lang="en-US" altLang="ja-JP" sz="1050" dirty="0"/>
              <a:t>3</a:t>
            </a:r>
            <a:r>
              <a:rPr lang="ja-JP" altLang="ja-JP" sz="1050" dirty="0"/>
              <a:t>月から</a:t>
            </a:r>
            <a:r>
              <a:rPr lang="en-US" altLang="ja-JP" sz="1050" dirty="0"/>
              <a:t>4</a:t>
            </a:r>
            <a:r>
              <a:rPr lang="ja-JP" altLang="ja-JP" sz="1050" dirty="0"/>
              <a:t>月の間に全国的にほぼ</a:t>
            </a:r>
            <a:r>
              <a:rPr lang="en-US" altLang="ja-JP" sz="1050" dirty="0"/>
              <a:t>BA.2</a:t>
            </a:r>
            <a:r>
              <a:rPr lang="ja-JP" altLang="ja-JP" sz="1050" dirty="0"/>
              <a:t>に置き換わりました。これによって減少しつつあった患者発生数が、一時的に増加しましたが、現在は再び緩やかな減少傾向となっています。一方で、国内の患者数の</a:t>
            </a:r>
            <a:r>
              <a:rPr lang="en-US" altLang="ja-JP" sz="1050" dirty="0"/>
              <a:t>7</a:t>
            </a:r>
            <a:r>
              <a:rPr lang="ja-JP" altLang="ja-JP" sz="1050" dirty="0"/>
              <a:t>日間平均値をみると、</a:t>
            </a:r>
            <a:r>
              <a:rPr lang="en-US" altLang="ja-JP" sz="1050" dirty="0"/>
              <a:t>1</a:t>
            </a:r>
            <a:r>
              <a:rPr lang="ja-JP" altLang="ja-JP" sz="1050" dirty="0"/>
              <a:t>日当たり</a:t>
            </a:r>
            <a:r>
              <a:rPr lang="en-US" altLang="ja-JP" sz="1050" dirty="0"/>
              <a:t>3</a:t>
            </a:r>
            <a:r>
              <a:rPr lang="ja-JP" altLang="ja-JP" sz="1050" dirty="0"/>
              <a:t>万人を超える状態が継続しており、第</a:t>
            </a:r>
            <a:r>
              <a:rPr lang="en-US" altLang="ja-JP" sz="1050" dirty="0"/>
              <a:t>6</a:t>
            </a:r>
            <a:r>
              <a:rPr lang="ja-JP" altLang="ja-JP" sz="1050" dirty="0"/>
              <a:t>波が収束したとは言えない状態です。</a:t>
            </a:r>
          </a:p>
          <a:p>
            <a:pPr algn="just"/>
            <a:r>
              <a:rPr lang="ja-JP" altLang="ja-JP" sz="1050" dirty="0"/>
              <a:t>　それでも重症者数、要入院患者数が減少し、医療機関の逼迫がみられなくなってきているのは、①流行のピーク時に比べて大きく患者発生数が減少したこと、②これまでの流行株と比べて、重症化率や要入院率がオミクロン株では低下したこと、③比較的重症化率・要入院率が高い高年齢者層の多くが</a:t>
            </a:r>
            <a:r>
              <a:rPr lang="en-US" altLang="ja-JP" sz="1050" dirty="0"/>
              <a:t>3</a:t>
            </a:r>
            <a:r>
              <a:rPr lang="ja-JP" altLang="ja-JP" sz="1050" dirty="0"/>
              <a:t>回目のワクチン接種を終えたこと、以上の</a:t>
            </a:r>
            <a:r>
              <a:rPr lang="en-US" altLang="ja-JP" sz="1050" dirty="0"/>
              <a:t>3</a:t>
            </a:r>
            <a:r>
              <a:rPr lang="ja-JP" altLang="ja-JP" sz="1050" dirty="0"/>
              <a:t>点が主な理由と考えられます。</a:t>
            </a:r>
          </a:p>
        </p:txBody>
      </p:sp>
      <p:sp>
        <p:nvSpPr>
          <p:cNvPr id="67" name="正方形/長方形 66"/>
          <p:cNvSpPr/>
          <p:nvPr/>
        </p:nvSpPr>
        <p:spPr>
          <a:xfrm>
            <a:off x="96399" y="5863580"/>
            <a:ext cx="6653373" cy="1546577"/>
          </a:xfrm>
          <a:prstGeom prst="rect">
            <a:avLst/>
          </a:prstGeom>
        </p:spPr>
        <p:txBody>
          <a:bodyPr wrap="square">
            <a:spAutoFit/>
          </a:bodyPr>
          <a:lstStyle/>
          <a:p>
            <a:pPr algn="just"/>
            <a:r>
              <a:rPr lang="ja-JP" altLang="en-US" sz="1000" dirty="0"/>
              <a:t>　</a:t>
            </a:r>
            <a:r>
              <a:rPr lang="ja-JP" altLang="ja-JP" sz="1050" dirty="0"/>
              <a:t> では、これから新型コロナウイルス感染症の流行はどうなっていくのでしょうか？これだけ世界中に蔓延した感染症が、今後短期間で消滅することは有り得ないでしょうし、これからも長期間に渡って人類の間で流行を繰り返していく感染症となるだろうと思われます。その上で、これからの数か月間の予想を考えてみます。日本も欧米等と同様に、医療機関の逼迫等は収まってはいるものの、オミクロン株の流行以前よりは患者発生数が多いという状態がしばらく続いていくのではと思われます。現在の流行はいずれ収まっていくかもしれませんが、その前により流行に適した新たな変異株が出現し、再び世界的流行から国内への流行と繋がっていく可能性は十分にあると予想されます。そして流行の中心となる年齢層や病原性がこれまでとは異なる新しい流行株に対して、その対策や治療法を含めて我々は急いでアップデートしていく必要があると思われます</a:t>
            </a:r>
            <a:r>
              <a:rPr lang="ja-JP" altLang="ja-JP" sz="1050" dirty="0" smtClean="0"/>
              <a:t>。</a:t>
            </a:r>
            <a:r>
              <a:rPr lang="ja-JP" altLang="en-US" sz="1050" dirty="0" smtClean="0"/>
              <a:t>　　　　　　　　　　　　　　　　　　　　　　　　感染管理室　安井良則</a:t>
            </a:r>
            <a:endParaRPr lang="en-US" altLang="ja-JP" sz="1050" dirty="0" smtClean="0"/>
          </a:p>
          <a:p>
            <a:pPr algn="just"/>
            <a:endParaRPr lang="ja-JP" altLang="ja-JP" sz="1050" dirty="0"/>
          </a:p>
        </p:txBody>
      </p:sp>
      <p:pic>
        <p:nvPicPr>
          <p:cNvPr id="6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63918" y="3703340"/>
            <a:ext cx="2790928" cy="1806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pic>
      <p:sp>
        <p:nvSpPr>
          <p:cNvPr id="70" name="テキスト ボックス 69"/>
          <p:cNvSpPr txBox="1"/>
          <p:nvPr/>
        </p:nvSpPr>
        <p:spPr>
          <a:xfrm>
            <a:off x="122253" y="3631912"/>
            <a:ext cx="3386122" cy="215444"/>
          </a:xfrm>
          <a:prstGeom prst="rect">
            <a:avLst/>
          </a:prstGeom>
          <a:noFill/>
        </p:spPr>
        <p:txBody>
          <a:bodyPr wrap="square" rtlCol="0">
            <a:spAutoFit/>
          </a:bodyPr>
          <a:lstStyle/>
          <a:p>
            <a:r>
              <a:rPr lang="ja-JP" altLang="en-US" sz="800" dirty="0"/>
              <a:t>図</a:t>
            </a:r>
            <a:r>
              <a:rPr lang="en-US" altLang="ja-JP" sz="800" dirty="0"/>
              <a:t>1</a:t>
            </a:r>
            <a:r>
              <a:rPr lang="ja-JP" altLang="en-US" sz="800" dirty="0" err="1"/>
              <a:t>．</a:t>
            </a:r>
            <a:r>
              <a:rPr lang="ja-JP" altLang="en-US" sz="800" dirty="0"/>
              <a:t>新型コロナウイルス感染症の国内発生</a:t>
            </a:r>
            <a:r>
              <a:rPr lang="ja-JP" altLang="en-US" sz="800" dirty="0" smtClean="0"/>
              <a:t>動向（</a:t>
            </a:r>
            <a:r>
              <a:rPr lang="en-US" altLang="ja-JP" sz="800" dirty="0"/>
              <a:t>2022</a:t>
            </a:r>
            <a:r>
              <a:rPr lang="ja-JP" altLang="en-US" sz="800" dirty="0"/>
              <a:t>年</a:t>
            </a:r>
            <a:r>
              <a:rPr lang="en-US" altLang="ja-JP" sz="800" dirty="0"/>
              <a:t>5</a:t>
            </a:r>
            <a:r>
              <a:rPr lang="ja-JP" altLang="en-US" sz="800" dirty="0"/>
              <a:t>月</a:t>
            </a:r>
            <a:r>
              <a:rPr lang="en-US" altLang="ja-JP" sz="800" dirty="0"/>
              <a:t>3</a:t>
            </a:r>
            <a:r>
              <a:rPr lang="ja-JP" altLang="en-US" sz="800" dirty="0"/>
              <a:t>日まで）</a:t>
            </a:r>
            <a:endParaRPr kumimoji="1" lang="ja-JP" altLang="en-US" sz="800" dirty="0"/>
          </a:p>
        </p:txBody>
      </p:sp>
      <p:pic>
        <p:nvPicPr>
          <p:cNvPr id="71" name="Picture 3"/>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7044"/>
          <a:stretch/>
        </p:blipFill>
        <p:spPr bwMode="auto">
          <a:xfrm>
            <a:off x="188640" y="1819866"/>
            <a:ext cx="2622423"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pic>
      <p:pic>
        <p:nvPicPr>
          <p:cNvPr id="75" name="Picture 8"/>
          <p:cNvPicPr>
            <a:picLocks noChangeAspect="1" noChangeArrowheads="1"/>
          </p:cNvPicPr>
          <p:nvPr/>
        </p:nvPicPr>
        <p:blipFill rotWithShape="1">
          <a:blip r:embed="rId6">
            <a:extLst>
              <a:ext uri="{28A0092B-C50C-407E-A947-70E740481C1C}">
                <a14:useLocalDpi xmlns:a14="http://schemas.microsoft.com/office/drawing/2010/main" val="0"/>
              </a:ext>
            </a:extLst>
          </a:blip>
          <a:srcRect r="14279" b="23574"/>
          <a:stretch/>
        </p:blipFill>
        <p:spPr bwMode="auto">
          <a:xfrm>
            <a:off x="5470620" y="8230252"/>
            <a:ext cx="1232708" cy="18317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 name="正方形/長方形 75"/>
          <p:cNvSpPr/>
          <p:nvPr/>
        </p:nvSpPr>
        <p:spPr>
          <a:xfrm>
            <a:off x="2655079" y="7832358"/>
            <a:ext cx="4150610" cy="253916"/>
          </a:xfrm>
          <a:prstGeom prst="rect">
            <a:avLst/>
          </a:prstGeom>
        </p:spPr>
        <p:txBody>
          <a:bodyPr wrap="square">
            <a:spAutoFit/>
          </a:bodyPr>
          <a:lstStyle/>
          <a:p>
            <a:pPr algn="just"/>
            <a:r>
              <a:rPr lang="ja-JP" altLang="en-US" sz="1000" dirty="0"/>
              <a:t>　</a:t>
            </a:r>
            <a:r>
              <a:rPr lang="ja-JP" altLang="en-US" sz="1050" b="1" dirty="0" smtClean="0">
                <a:solidFill>
                  <a:srgbClr val="00B050"/>
                </a:solidFill>
              </a:rPr>
              <a:t>インスリン注射時のリキャップによる針刺し事故が増加しています！</a:t>
            </a:r>
            <a:endParaRPr lang="ja-JP" altLang="ja-JP" sz="1100" b="1" dirty="0">
              <a:solidFill>
                <a:srgbClr val="00B050"/>
              </a:solidFill>
            </a:endParaRPr>
          </a:p>
        </p:txBody>
      </p:sp>
      <p:sp>
        <p:nvSpPr>
          <p:cNvPr id="78" name="正方形/長方形 77"/>
          <p:cNvSpPr/>
          <p:nvPr/>
        </p:nvSpPr>
        <p:spPr>
          <a:xfrm>
            <a:off x="2852935" y="8095828"/>
            <a:ext cx="2448319" cy="2100575"/>
          </a:xfrm>
          <a:prstGeom prst="rect">
            <a:avLst/>
          </a:prstGeom>
        </p:spPr>
        <p:txBody>
          <a:bodyPr wrap="square">
            <a:spAutoFit/>
          </a:bodyPr>
          <a:lstStyle/>
          <a:p>
            <a:pPr algn="just"/>
            <a:r>
              <a:rPr lang="ja-JP" altLang="en-US" sz="1000" dirty="0" smtClean="0"/>
              <a:t>　当院では、インスリン針のリキャップに伴う針刺し事故を防止するため、</a:t>
            </a:r>
            <a:r>
              <a:rPr lang="ja-JP" altLang="en-US" sz="1000" b="1" dirty="0" smtClean="0">
                <a:solidFill>
                  <a:srgbClr val="FF0000"/>
                </a:solidFill>
              </a:rPr>
              <a:t>携帯用の針廃棄容器（赤色）</a:t>
            </a:r>
            <a:r>
              <a:rPr lang="ja-JP" altLang="en-US" sz="1000" dirty="0" smtClean="0"/>
              <a:t>を導入し、インスリン針の</a:t>
            </a:r>
            <a:r>
              <a:rPr lang="ja-JP" altLang="en-US" sz="1000" b="1" dirty="0" smtClean="0">
                <a:solidFill>
                  <a:srgbClr val="FF0000"/>
                </a:solidFill>
              </a:rPr>
              <a:t>リキャップを原則禁止</a:t>
            </a:r>
            <a:r>
              <a:rPr lang="ja-JP" altLang="en-US" sz="1000" dirty="0" smtClean="0"/>
              <a:t>しております。インスリンの介助を行う際は、必ず針廃棄容器を携帯し、針刺し事故防止に努めましょう。</a:t>
            </a:r>
            <a:endParaRPr lang="en-US" altLang="ja-JP" sz="1000" dirty="0" smtClean="0"/>
          </a:p>
          <a:p>
            <a:pPr algn="just"/>
            <a:endParaRPr lang="en-US" altLang="ja-JP" sz="1000" dirty="0" smtClean="0"/>
          </a:p>
          <a:p>
            <a:pPr algn="just"/>
            <a:r>
              <a:rPr lang="ja-JP" altLang="en-US" sz="1000" dirty="0" smtClean="0"/>
              <a:t>　毎年、春～夏にかけて血液・体液曝露の報告件数が増加します。特に、新入職員の皆様は、院内の安全機構付き器材の取扱いをご確認の上、正しくご使用くださいますようお願いします。</a:t>
            </a:r>
            <a:endParaRPr lang="en-US" altLang="ja-JP" sz="1000" dirty="0" smtClean="0"/>
          </a:p>
          <a:p>
            <a:pPr algn="r"/>
            <a:r>
              <a:rPr lang="ja-JP" altLang="en-US" sz="1000" dirty="0" smtClean="0"/>
              <a:t>感染管理室　川口尚子</a:t>
            </a:r>
            <a:endParaRPr lang="ja-JP" altLang="ja-JP" sz="1050" dirty="0"/>
          </a:p>
        </p:txBody>
      </p:sp>
      <p:pic>
        <p:nvPicPr>
          <p:cNvPr id="1030" name="Picture 6" descr="金太郎のイラスト「こどもの日」"/>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81642" y="194109"/>
            <a:ext cx="775550" cy="71350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こどもの日のイラスト「青い鯉のぼり」"/>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2651" y="7374721"/>
            <a:ext cx="752061" cy="3102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こどもの日のイラスト「赤い鯉のぼり」"/>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5139" y="1328556"/>
            <a:ext cx="769010" cy="317217"/>
          </a:xfrm>
          <a:prstGeom prst="rect">
            <a:avLst/>
          </a:prstGeom>
          <a:noFill/>
          <a:extLst>
            <a:ext uri="{909E8E84-426E-40DD-AFC4-6F175D3DCCD1}">
              <a14:hiddenFill xmlns:a14="http://schemas.microsoft.com/office/drawing/2010/main">
                <a:solidFill>
                  <a:srgbClr val="FFFFFF"/>
                </a:solidFill>
              </a14:hiddenFill>
            </a:ext>
          </a:extLst>
        </p:spPr>
      </p:pic>
      <p:sp>
        <p:nvSpPr>
          <p:cNvPr id="61" name="正方形/長方形 60"/>
          <p:cNvSpPr/>
          <p:nvPr/>
        </p:nvSpPr>
        <p:spPr>
          <a:xfrm>
            <a:off x="122254" y="7832358"/>
            <a:ext cx="2720528" cy="222962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kumimoji="1" lang="ja-JP" altLang="en-US" sz="1050" dirty="0" smtClean="0"/>
              <a:t>内部資料のため閲覧不可</a:t>
            </a:r>
            <a:endParaRPr kumimoji="1" lang="ja-JP" altLang="en-US" sz="1050" dirty="0"/>
          </a:p>
        </p:txBody>
      </p:sp>
    </p:spTree>
    <p:extLst>
      <p:ext uri="{BB962C8B-B14F-4D97-AF65-F5344CB8AC3E}">
        <p14:creationId xmlns:p14="http://schemas.microsoft.com/office/powerpoint/2010/main" val="9403564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10135</TotalTime>
  <Words>82</Words>
  <Application>Microsoft Office PowerPoint</Application>
  <PresentationFormat>35mm スライド</PresentationFormat>
  <Paragraphs>20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accel</dc:creator>
  <cp:lastModifiedBy>hr-n</cp:lastModifiedBy>
  <cp:revision>594</cp:revision>
  <cp:lastPrinted>2022-05-06T01:39:19Z</cp:lastPrinted>
  <dcterms:created xsi:type="dcterms:W3CDTF">2013-08-01T07:44:01Z</dcterms:created>
  <dcterms:modified xsi:type="dcterms:W3CDTF">2022-05-10T05:16:16Z</dcterms:modified>
</cp:coreProperties>
</file>